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6"/>
  </p:notesMasterIdLst>
  <p:sldIdLst>
    <p:sldId id="286" r:id="rId2"/>
    <p:sldId id="290" r:id="rId3"/>
    <p:sldId id="291" r:id="rId4"/>
    <p:sldId id="289" r:id="rId5"/>
    <p:sldId id="259" r:id="rId6"/>
    <p:sldId id="263" r:id="rId7"/>
    <p:sldId id="300" r:id="rId8"/>
    <p:sldId id="311" r:id="rId9"/>
    <p:sldId id="313" r:id="rId10"/>
    <p:sldId id="302" r:id="rId11"/>
    <p:sldId id="292" r:id="rId12"/>
    <p:sldId id="294" r:id="rId13"/>
    <p:sldId id="297" r:id="rId14"/>
    <p:sldId id="299" r:id="rId15"/>
    <p:sldId id="314" r:id="rId16"/>
    <p:sldId id="295" r:id="rId17"/>
    <p:sldId id="308" r:id="rId18"/>
    <p:sldId id="309" r:id="rId19"/>
    <p:sldId id="315" r:id="rId20"/>
    <p:sldId id="296" r:id="rId21"/>
    <p:sldId id="305" r:id="rId22"/>
    <p:sldId id="317" r:id="rId23"/>
    <p:sldId id="316" r:id="rId24"/>
    <p:sldId id="277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0">
          <p15:clr>
            <a:srgbClr val="A4A3A4"/>
          </p15:clr>
        </p15:guide>
        <p15:guide id="2" orient="horz" pos="1544">
          <p15:clr>
            <a:srgbClr val="A4A3A4"/>
          </p15:clr>
        </p15:guide>
        <p15:guide id="3" orient="horz" pos="2618">
          <p15:clr>
            <a:srgbClr val="A4A3A4"/>
          </p15:clr>
        </p15:guide>
        <p15:guide id="4" pos="1370">
          <p15:clr>
            <a:srgbClr val="A4A3A4"/>
          </p15:clr>
        </p15:guide>
        <p15:guide id="5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3" d="100"/>
          <a:sy n="63" d="100"/>
        </p:scale>
        <p:origin x="1068" y="72"/>
      </p:cViewPr>
      <p:guideLst>
        <p:guide orient="horz" pos="1220"/>
        <p:guide orient="horz" pos="1544"/>
        <p:guide orient="horz" pos="2618"/>
        <p:guide pos="137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0F492-C026-4DC1-B085-6F530ECD207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2610-E195-4E87-A02D-91A5ECABDEA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92610-E195-4E87-A02D-91A5ECABDE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8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92610-E195-4E87-A02D-91A5ECABDEA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3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8241" y="1895476"/>
            <a:ext cx="4252560" cy="1152524"/>
          </a:xfrm>
        </p:spPr>
        <p:txBody>
          <a:bodyPr/>
          <a:lstStyle>
            <a:lvl1pPr>
              <a:defRPr sz="2700" baseline="0"/>
            </a:lvl1pPr>
          </a:lstStyle>
          <a:p>
            <a:r>
              <a:rPr lang="da-DK" noProof="0" dirty="0"/>
              <a:t>Overskrift – i maks. 3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4874" y="3124200"/>
            <a:ext cx="4206875" cy="10318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/>
              <a:t>Tekst i maks. 3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649" y="7042150"/>
            <a:ext cx="665276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E25F59C-31A4-4B67-9BCB-35FCAD866A0E}" type="datetime1">
              <a:rPr lang="da-DK" smtClean="0"/>
              <a:t>18-10-2020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9700" y="7042150"/>
            <a:ext cx="4324528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7042150"/>
            <a:ext cx="209550" cy="1800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178C98-1A8E-438C-983E-D7ADA02728E2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3" y="171492"/>
            <a:ext cx="1980000" cy="208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5" y="6560124"/>
            <a:ext cx="1764000" cy="154011"/>
          </a:xfrm>
          <a:prstGeom prst="rect">
            <a:avLst/>
          </a:prstGeom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556792" y="0"/>
            <a:ext cx="246947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716" y="1231106"/>
            <a:ext cx="1800000" cy="178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-1890488" y="4140045"/>
            <a:ext cx="1800000" cy="2717955"/>
            <a:chOff x="-1890488" y="4140045"/>
            <a:chExt cx="1800000" cy="271795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1747838" y="4140045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0488" y="4909401"/>
              <a:ext cx="1800000" cy="194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725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40B1-301C-4F30-B065-66BA1EB86AEC}" type="datetime1">
              <a:rPr lang="da-DK" noProof="0" smtClean="0"/>
              <a:t>18-10-2020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890488" y="4140045"/>
            <a:ext cx="1800000" cy="2717955"/>
            <a:chOff x="-1890488" y="4140045"/>
            <a:chExt cx="1800000" cy="2717955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-1747838" y="4140045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0488" y="4909401"/>
              <a:ext cx="1800000" cy="194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714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uden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748-3FFC-4897-8436-BC5335833DC8}" type="datetime1">
              <a:rPr lang="da-DK" noProof="0" smtClean="0"/>
              <a:t>18-10-2020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890488" y="4140045"/>
            <a:ext cx="1800000" cy="2717955"/>
            <a:chOff x="-1890488" y="4140045"/>
            <a:chExt cx="1800000" cy="2717955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-1747838" y="4140045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0488" y="4909401"/>
              <a:ext cx="1800000" cy="194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-2520788" y="1890073"/>
            <a:ext cx="2421881" cy="1979933"/>
            <a:chOff x="-2520788" y="1890073"/>
            <a:chExt cx="2421881" cy="1979933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-2520788" y="1890073"/>
              <a:ext cx="2406488" cy="1692771"/>
              <a:chOff x="-2520788" y="1222697"/>
              <a:chExt cx="2406488" cy="1692771"/>
            </a:xfrm>
          </p:grpSpPr>
          <p:sp>
            <p:nvSpPr>
              <p:cNvPr id="39" name="TextBox 17"/>
              <p:cNvSpPr txBox="1">
                <a:spLocks noChangeArrowheads="1"/>
              </p:cNvSpPr>
              <p:nvPr userDrawn="1"/>
            </p:nvSpPr>
            <p:spPr bwMode="auto">
              <a:xfrm>
                <a:off x="-2520788" y="1222697"/>
                <a:ext cx="2406488" cy="169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defRPr/>
                </a:pPr>
                <a:r>
                  <a:rPr lang="da-DK" sz="1000" b="1" dirty="0">
                    <a:solidFill>
                      <a:srgbClr val="000000"/>
                    </a:solidFill>
                    <a:cs typeface="Arial" charset="0"/>
                  </a:rPr>
                  <a:t>Ønskes </a:t>
                </a:r>
                <a:r>
                  <a:rPr lang="da-DK" sz="1000" b="1" dirty="0" err="1">
                    <a:solidFill>
                      <a:srgbClr val="000000"/>
                    </a:solidFill>
                    <a:cs typeface="Arial" charset="0"/>
                  </a:rPr>
                  <a:t>bullet</a:t>
                </a:r>
                <a:r>
                  <a:rPr lang="da-DK" sz="1000" b="1" dirty="0">
                    <a:solidFill>
                      <a:srgbClr val="000000"/>
                    </a:solidFill>
                    <a:cs typeface="Arial" charset="0"/>
                  </a:rPr>
                  <a:t> brug da:</a:t>
                </a:r>
              </a:p>
              <a:p>
                <a:pPr algn="r" eaLnBrk="1" hangingPunct="1">
                  <a:defRPr/>
                </a:pPr>
                <a:endParaRPr lang="da-DK" sz="10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algn="r" eaLnBrk="1" hangingPunct="1">
                  <a:defRPr/>
                </a:pPr>
                <a:endParaRPr lang="da-DK" sz="10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algn="r" eaLnBrk="1" hangingPunct="1">
                  <a:defRPr/>
                </a:pPr>
                <a:endParaRPr lang="da-DK" sz="10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algn="r" eaLnBrk="1" hangingPunct="1">
                  <a:defRPr/>
                </a:pPr>
                <a:r>
                  <a:rPr lang="da-DK" sz="1000" b="1" dirty="0" err="1">
                    <a:solidFill>
                      <a:srgbClr val="000000"/>
                    </a:solidFill>
                    <a:cs typeface="Arial" charset="0"/>
                  </a:rPr>
                  <a:t>Bullets</a:t>
                </a:r>
                <a:r>
                  <a:rPr lang="da-DK" sz="1000" b="1" dirty="0">
                    <a:solidFill>
                      <a:srgbClr val="000000"/>
                    </a:solidFill>
                    <a:cs typeface="Arial" charset="0"/>
                  </a:rPr>
                  <a:t> generelt:</a:t>
                </a:r>
                <a:br>
                  <a:rPr lang="da-DK" sz="1000" dirty="0">
                    <a:solidFill>
                      <a:srgbClr val="000000"/>
                    </a:solidFill>
                    <a:cs typeface="Arial" charset="0"/>
                  </a:rPr>
                </a:br>
                <a:r>
                  <a:rPr lang="da-DK" sz="1000" dirty="0">
                    <a:solidFill>
                      <a:srgbClr val="000000"/>
                    </a:solidFill>
                    <a:cs typeface="Arial" charset="0"/>
                  </a:rPr>
                  <a:t>For at få punktopstilling på teksten (flere niveauer findes), brug ‘Forøg listeniveau’</a:t>
                </a:r>
              </a:p>
              <a:p>
                <a:pPr algn="r" eaLnBrk="1" hangingPunct="1">
                  <a:defRPr/>
                </a:pPr>
                <a:endParaRPr lang="da-DK" sz="1000" dirty="0">
                  <a:solidFill>
                    <a:srgbClr val="000000"/>
                  </a:solidFill>
                  <a:cs typeface="Arial" charset="0"/>
                </a:endParaRPr>
              </a:p>
              <a:p>
                <a:pPr algn="r" eaLnBrk="1" hangingPunct="1">
                  <a:defRPr/>
                </a:pPr>
                <a:r>
                  <a:rPr lang="da-DK" sz="1000" dirty="0">
                    <a:solidFill>
                      <a:srgbClr val="000000"/>
                    </a:solidFill>
                    <a:cs typeface="Arial" charset="0"/>
                  </a:rPr>
                  <a:t>For at få venstrestillet tekst uden punktopstilling, brug ‘Formindsk listeniveau’</a:t>
                </a:r>
              </a:p>
            </p:txBody>
          </p:sp>
          <p:grpSp>
            <p:nvGrpSpPr>
              <p:cNvPr id="40" name="Group 2"/>
              <p:cNvGrpSpPr>
                <a:grpSpLocks/>
              </p:cNvGrpSpPr>
              <p:nvPr userDrawn="1"/>
            </p:nvGrpSpPr>
            <p:grpSpPr bwMode="auto">
              <a:xfrm>
                <a:off x="-871538" y="1448780"/>
                <a:ext cx="733425" cy="265113"/>
                <a:chOff x="-871312" y="1988800"/>
                <a:chExt cx="733527" cy="265731"/>
              </a:xfrm>
            </p:grpSpPr>
            <p:pic>
              <p:nvPicPr>
                <p:cNvPr id="41" name="Picture 4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71312" y="1988800"/>
                  <a:ext cx="733527" cy="2657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Rounded Rectangle 41"/>
                <p:cNvSpPr/>
                <p:nvPr/>
              </p:nvSpPr>
              <p:spPr bwMode="auto">
                <a:xfrm>
                  <a:off x="-853847" y="1988800"/>
                  <a:ext cx="238158" cy="246637"/>
                </a:xfrm>
                <a:prstGeom prst="roundRect">
                  <a:avLst/>
                </a:prstGeom>
                <a:noFill/>
                <a:ln w="12700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 userDrawn="1"/>
          </p:nvGrpSpPr>
          <p:grpSpPr>
            <a:xfrm>
              <a:off x="-1091095" y="3619069"/>
              <a:ext cx="992188" cy="250937"/>
              <a:chOff x="-1091095" y="738076"/>
              <a:chExt cx="992188" cy="250937"/>
            </a:xfrm>
          </p:grpSpPr>
          <p:grpSp>
            <p:nvGrpSpPr>
              <p:cNvPr id="30" name="Group 2"/>
              <p:cNvGrpSpPr>
                <a:grpSpLocks/>
              </p:cNvGrpSpPr>
              <p:nvPr userDrawn="1"/>
            </p:nvGrpSpPr>
            <p:grpSpPr bwMode="auto">
              <a:xfrm>
                <a:off x="-1091095" y="738076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-727591" y="3326403"/>
                    <a:ext cx="214527" cy="219137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6" name="Rounded Rectangle 3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" name="Group 28"/>
              <p:cNvGrpSpPr>
                <a:grpSpLocks/>
              </p:cNvGrpSpPr>
              <p:nvPr userDrawn="1"/>
            </p:nvGrpSpPr>
            <p:grpSpPr bwMode="auto">
              <a:xfrm>
                <a:off x="-559282" y="742840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Rectangle 3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1586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5664-54D3-443A-AA8A-61FF251DC678}" type="datetime1">
              <a:rPr lang="da-DK" noProof="0" smtClean="0"/>
              <a:t>18-10-2020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70800" y="2700000"/>
            <a:ext cx="4230000" cy="1436400"/>
          </a:xfrm>
        </p:spPr>
        <p:txBody>
          <a:bodyPr tIns="900000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890488" y="4140045"/>
            <a:ext cx="1800000" cy="2717955"/>
            <a:chOff x="-1890488" y="4140045"/>
            <a:chExt cx="1800000" cy="271795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1747838" y="4140045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0488" y="4909401"/>
              <a:ext cx="1800000" cy="194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-1764704" y="2526581"/>
            <a:ext cx="1670805" cy="840950"/>
            <a:chOff x="-1764704" y="2854651"/>
            <a:chExt cx="1670805" cy="84095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-1764704" y="3233936"/>
              <a:ext cx="1657350" cy="4616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000000"/>
                  </a:solidFill>
                  <a:latin typeface="+mn-lt"/>
                </a:rPr>
                <a:t>Indsæt billeder</a:t>
              </a:r>
              <a:br>
                <a:rPr lang="en-GB" sz="1000" b="1" noProof="1">
                  <a:solidFill>
                    <a:srgbClr val="000000"/>
                  </a:solidFill>
                  <a:latin typeface="+mn-lt"/>
                </a:rPr>
              </a:br>
              <a:r>
                <a:rPr lang="da-DK" sz="1000" dirty="0">
                  <a:solidFill>
                    <a:srgbClr val="000000"/>
                  </a:solidFill>
                  <a:effectLst/>
                </a:rPr>
                <a:t>Klik på ikonet og indsæt </a:t>
              </a:r>
              <a:br>
                <a:rPr lang="da-DK" sz="1000" dirty="0">
                  <a:solidFill>
                    <a:srgbClr val="000000"/>
                  </a:solidFill>
                  <a:effectLst/>
                </a:rPr>
              </a:br>
              <a:r>
                <a:rPr lang="da-DK" sz="1000" dirty="0">
                  <a:solidFill>
                    <a:srgbClr val="000000"/>
                  </a:solidFill>
                  <a:effectLst/>
                </a:rPr>
                <a:t>et billede</a:t>
              </a:r>
              <a:endParaRPr lang="en-GB" sz="1000" b="1" noProof="1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452925" y="2854651"/>
              <a:ext cx="359026" cy="342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796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5E29-B6EE-4005-B6A4-DEDEAAA18866}" type="datetime1">
              <a:rPr lang="da-DK" noProof="0" smtClean="0"/>
              <a:t>18-10-2020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70800" y="1936750"/>
            <a:ext cx="4230000" cy="2199650"/>
          </a:xfrm>
        </p:spPr>
        <p:txBody>
          <a:bodyPr tIns="1260000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890488" y="4140045"/>
            <a:ext cx="1800000" cy="2717955"/>
            <a:chOff x="-1890488" y="4140045"/>
            <a:chExt cx="1800000" cy="2717955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-1747838" y="4140045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0488" y="4909401"/>
              <a:ext cx="1800000" cy="194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-1764704" y="2526581"/>
            <a:ext cx="1670805" cy="840950"/>
            <a:chOff x="-1764704" y="2854651"/>
            <a:chExt cx="1670805" cy="84095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-1764704" y="3233936"/>
              <a:ext cx="1657350" cy="4616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000000"/>
                  </a:solidFill>
                  <a:latin typeface="+mn-lt"/>
                </a:rPr>
                <a:t>Indsæt billeder</a:t>
              </a:r>
              <a:br>
                <a:rPr lang="en-GB" sz="1000" b="1" noProof="1">
                  <a:solidFill>
                    <a:srgbClr val="000000"/>
                  </a:solidFill>
                  <a:latin typeface="+mn-lt"/>
                </a:rPr>
              </a:br>
              <a:r>
                <a:rPr lang="da-DK" sz="1000" dirty="0">
                  <a:solidFill>
                    <a:srgbClr val="000000"/>
                  </a:solidFill>
                  <a:effectLst/>
                </a:rPr>
                <a:t>Klik på ikonet og indsæt </a:t>
              </a:r>
              <a:br>
                <a:rPr lang="da-DK" sz="1000" dirty="0">
                  <a:solidFill>
                    <a:srgbClr val="000000"/>
                  </a:solidFill>
                  <a:effectLst/>
                </a:rPr>
              </a:br>
              <a:r>
                <a:rPr lang="da-DK" sz="1000" dirty="0">
                  <a:solidFill>
                    <a:srgbClr val="000000"/>
                  </a:solidFill>
                  <a:effectLst/>
                </a:rPr>
                <a:t>et billede</a:t>
              </a:r>
              <a:endParaRPr lang="en-GB" sz="1000" b="1" noProof="1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452925" y="2854651"/>
              <a:ext cx="359026" cy="342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527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tIns="3600000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6909-8E65-4386-931C-132A6395007C}" type="datetime1">
              <a:rPr lang="da-DK" noProof="0" smtClean="0"/>
              <a:t>18-10-2020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078400" y="5724000"/>
            <a:ext cx="864000" cy="936000"/>
          </a:xfrm>
          <a:blipFill>
            <a:blip r:embed="rId2"/>
            <a:stretch>
              <a:fillRect/>
            </a:stretch>
          </a:blipFill>
        </p:spPr>
        <p:txBody>
          <a:bodyPr tIns="18000000"/>
          <a:lstStyle>
            <a:lvl1pPr>
              <a:defRPr sz="1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890488" y="4140045"/>
            <a:ext cx="1800000" cy="2717955"/>
            <a:chOff x="-1890488" y="4140045"/>
            <a:chExt cx="1800000" cy="271795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1747838" y="4140045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0488" y="4909401"/>
              <a:ext cx="1800000" cy="194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-1764704" y="2526581"/>
            <a:ext cx="1670805" cy="840950"/>
            <a:chOff x="-1764704" y="2854651"/>
            <a:chExt cx="1670805" cy="84095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-1764704" y="3233936"/>
              <a:ext cx="1657350" cy="4616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000000"/>
                  </a:solidFill>
                  <a:latin typeface="+mn-lt"/>
                </a:rPr>
                <a:t>Indsæt billeder</a:t>
              </a:r>
              <a:br>
                <a:rPr lang="en-GB" sz="1000" b="1" noProof="1">
                  <a:solidFill>
                    <a:srgbClr val="000000"/>
                  </a:solidFill>
                  <a:latin typeface="+mn-lt"/>
                </a:rPr>
              </a:br>
              <a:r>
                <a:rPr lang="da-DK" sz="1000" dirty="0">
                  <a:solidFill>
                    <a:srgbClr val="000000"/>
                  </a:solidFill>
                  <a:effectLst/>
                </a:rPr>
                <a:t>Klik på ikonet og indsæt </a:t>
              </a:r>
              <a:br>
                <a:rPr lang="da-DK" sz="1000" dirty="0">
                  <a:solidFill>
                    <a:srgbClr val="000000"/>
                  </a:solidFill>
                  <a:effectLst/>
                </a:rPr>
              </a:br>
              <a:r>
                <a:rPr lang="da-DK" sz="1000" dirty="0">
                  <a:solidFill>
                    <a:srgbClr val="000000"/>
                  </a:solidFill>
                  <a:effectLst/>
                </a:rPr>
                <a:t>et billede</a:t>
              </a:r>
              <a:endParaRPr lang="en-GB" sz="1000" b="1" noProof="1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4"/>
            <a:stretch/>
          </p:blipFill>
          <p:spPr bwMode="auto">
            <a:xfrm>
              <a:off x="-452925" y="2854651"/>
              <a:ext cx="359026" cy="342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83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D1AE-491E-4C35-87B9-32FA00C558C4}" type="datetime1">
              <a:rPr lang="da-DK" noProof="0" smtClean="0"/>
              <a:t>18-10-2020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890488" y="4140045"/>
            <a:ext cx="1800000" cy="2717955"/>
            <a:chOff x="-1890488" y="4140045"/>
            <a:chExt cx="1800000" cy="2717955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-1747838" y="4140045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0488" y="4909401"/>
              <a:ext cx="1800000" cy="194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381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D4B1-B4D1-4793-8842-AE5D954961EC}" type="datetime1">
              <a:rPr lang="da-DK" noProof="0" smtClean="0"/>
              <a:t>18-10-2020</a:t>
            </a:fld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‹nr.›</a:t>
            </a:fld>
            <a:endParaRPr lang="da-DK" noProof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890488" y="4140045"/>
            <a:ext cx="1800000" cy="2717955"/>
            <a:chOff x="-1890488" y="4140045"/>
            <a:chExt cx="1800000" cy="271795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-1747838" y="4140045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0488" y="4909401"/>
              <a:ext cx="1800000" cy="1948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014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20E-6103-448A-99E1-05E291568926}" type="datetimeFigureOut">
              <a:rPr lang="da-DK" smtClean="0"/>
              <a:t>18-10-2020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232-7C5D-4B81-9560-45D8245A6E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09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4875" y="1864310"/>
            <a:ext cx="4225925" cy="6275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632" y="2700471"/>
            <a:ext cx="4230168" cy="14356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113" y="6356350"/>
            <a:ext cx="66527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EE498D9-5B0E-4F54-A693-E27CB2082618}" type="datetime1">
              <a:rPr lang="da-DK" smtClean="0"/>
              <a:t>18-10-2020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5506" y="6356350"/>
            <a:ext cx="519529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955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6178C98-1A8E-438C-983E-D7ADA02728E2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94" y="5742036"/>
            <a:ext cx="864000" cy="9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  <p:sldLayoutId id="2147483660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lnSpc>
          <a:spcPct val="108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8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8000"/>
        </a:lnSpc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8000"/>
        </a:lnSpc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g"/><Relationship Id="rId5" Type="http://schemas.openxmlformats.org/officeDocument/2006/relationships/image" Target="../media/image35.tiff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8" y="1895476"/>
            <a:ext cx="5688631" cy="1389508"/>
          </a:xfrm>
        </p:spPr>
        <p:txBody>
          <a:bodyPr/>
          <a:lstStyle/>
          <a:p>
            <a:pPr algn="ctr"/>
            <a:br>
              <a:rPr lang="da-DK" sz="4400" dirty="0"/>
            </a:br>
            <a:br>
              <a:rPr lang="da-DK" sz="4400" dirty="0"/>
            </a:br>
            <a:br>
              <a:rPr lang="da-DK" sz="4400" dirty="0"/>
            </a:br>
            <a:br>
              <a:rPr lang="da-DK" sz="4400" dirty="0"/>
            </a:br>
            <a:r>
              <a:rPr lang="da-DK" sz="4400" dirty="0"/>
              <a:t>  Frihedsmuseet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196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Berettermodellen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2586831"/>
            <a:ext cx="4886325" cy="2552700"/>
          </a:xfrm>
        </p:spPr>
      </p:pic>
    </p:spTree>
    <p:extLst>
      <p:ext uri="{BB962C8B-B14F-4D97-AF65-F5344CB8AC3E}">
        <p14:creationId xmlns:p14="http://schemas.microsoft.com/office/powerpoint/2010/main" val="115642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353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243408"/>
            <a:ext cx="10844045" cy="7668000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232-7C5D-4B81-9560-45D8245A6E9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89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15</a:t>
            </a:fld>
            <a:endParaRPr lang="da-DK" noProof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64" y="3585682"/>
            <a:ext cx="4485879" cy="300552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72" y="630530"/>
            <a:ext cx="3696462" cy="29337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87" y="608006"/>
            <a:ext cx="2619375" cy="314325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99" b="2888"/>
          <a:stretch/>
        </p:blipFill>
        <p:spPr>
          <a:xfrm>
            <a:off x="201726" y="608005"/>
            <a:ext cx="2518952" cy="596067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50" y="3130022"/>
            <a:ext cx="23812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9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9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6" y="178816"/>
            <a:ext cx="7967999" cy="5976000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232-7C5D-4B81-9560-45D8245A6E9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46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343998" cy="5508000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232-7C5D-4B81-9560-45D8245A6E9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00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19</a:t>
            </a:fld>
            <a:endParaRPr lang="da-DK" noProof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6" y="1028529"/>
            <a:ext cx="3833122" cy="5301208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514350" y="300930"/>
            <a:ext cx="80180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 err="1"/>
              <a:t>Bikarakterer</a:t>
            </a:r>
            <a:endParaRPr lang="da-DK" sz="1600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1" y="1028529"/>
            <a:ext cx="2567940" cy="366064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71009"/>
            <a:ext cx="3248731" cy="28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8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17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3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057" y="0"/>
            <a:ext cx="9710057" cy="68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00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Til modstandskamp!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1607247"/>
            <a:ext cx="2417445" cy="2310003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75" y="3848989"/>
            <a:ext cx="2171700" cy="20751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67" y="3261424"/>
            <a:ext cx="3619500" cy="345782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68" y="4109728"/>
            <a:ext cx="2732028" cy="274827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70" y="4990338"/>
            <a:ext cx="1954530" cy="186766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01" y="1656395"/>
            <a:ext cx="2366010" cy="226085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75" y="3391026"/>
            <a:ext cx="1828800" cy="174752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3" y="2072923"/>
            <a:ext cx="2400300" cy="214693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8" y="1778688"/>
            <a:ext cx="2400300" cy="229362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979712" y="33265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/>
              <a:t>Til modstandskamp!</a:t>
            </a:r>
          </a:p>
        </p:txBody>
      </p:sp>
    </p:spTree>
    <p:extLst>
      <p:ext uri="{BB962C8B-B14F-4D97-AF65-F5344CB8AC3E}">
        <p14:creationId xmlns:p14="http://schemas.microsoft.com/office/powerpoint/2010/main" val="152921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Anmeldere: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2700470"/>
            <a:ext cx="8352928" cy="3392826"/>
          </a:xfrm>
        </p:spPr>
        <p:txBody>
          <a:bodyPr/>
          <a:lstStyle/>
          <a:p>
            <a:r>
              <a:rPr lang="da-DK" dirty="0"/>
              <a:t>BESÆTTELSE: De mørke silhuetter på væggene er os (Weekend avisen)</a:t>
            </a:r>
          </a:p>
          <a:p>
            <a:endParaRPr lang="da-DK" dirty="0"/>
          </a:p>
          <a:p>
            <a:r>
              <a:rPr lang="da-DK" b="1" dirty="0"/>
              <a:t>4. Helte og en nazi skurk gør historien levende. </a:t>
            </a:r>
            <a:r>
              <a:rPr lang="da-DK" dirty="0"/>
              <a:t>Frihedsmuseet er et vellykket bud på, hvordan man kan se på fortiden med friske øjne, og gøre fortællingen om Danmark under 2. verdenskrig </a:t>
            </a:r>
            <a:r>
              <a:rPr lang="da-DK" dirty="0" err="1"/>
              <a:t>meningfuld</a:t>
            </a:r>
            <a:r>
              <a:rPr lang="da-DK" dirty="0"/>
              <a:t> for folk, der er født længe efter 1945. (Politiken)</a:t>
            </a:r>
          </a:p>
          <a:p>
            <a:endParaRPr lang="da-DK" dirty="0"/>
          </a:p>
          <a:p>
            <a:r>
              <a:rPr lang="da-DK" dirty="0"/>
              <a:t>I mødet med besættelsens grufulde virkelighed presser tårerne sig på (Berlingske)</a:t>
            </a:r>
          </a:p>
          <a:p>
            <a:endParaRPr lang="da-DK" dirty="0"/>
          </a:p>
          <a:p>
            <a:r>
              <a:rPr lang="da-DK" dirty="0"/>
              <a:t>Frihedsmuseet genopstår med både tivolisering og historie, man ikke kan løsrive sig fra (Information)</a:t>
            </a:r>
          </a:p>
          <a:p>
            <a:pPr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232-7C5D-4B81-9560-45D8245A6E9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990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688632" cy="5688632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9232-7C5D-4B81-9560-45D8245A6E92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844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24</a:t>
            </a:fld>
            <a:endParaRPr lang="da-DK" noProof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3923928" y="4221088"/>
            <a:ext cx="222977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>
                <a:solidFill>
                  <a:srgbClr val="FFFF00"/>
                </a:solidFill>
              </a:rPr>
              <a:t>Mette Boritz</a:t>
            </a:r>
          </a:p>
          <a:p>
            <a:r>
              <a:rPr lang="da-DK" sz="1600" dirty="0">
                <a:solidFill>
                  <a:srgbClr val="FFFF00"/>
                </a:solidFill>
              </a:rPr>
              <a:t>Mette.boritz@natmus.dk</a:t>
            </a:r>
          </a:p>
          <a:p>
            <a:endParaRPr lang="da-DK" sz="16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4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71" y="0"/>
            <a:ext cx="9700752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3736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1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8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62000"/>
            <a:ext cx="12052802" cy="6696000"/>
          </a:xfrm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8C98-1A8E-438C-983E-D7ADA02728E2}" type="slidenum">
              <a:rPr lang="da-DK" noProof="0" smtClean="0"/>
              <a:t>5</a:t>
            </a:fld>
            <a:endParaRPr lang="da-DK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72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2348880"/>
            <a:ext cx="4225925" cy="1512168"/>
          </a:xfrm>
        </p:spPr>
        <p:txBody>
          <a:bodyPr/>
          <a:lstStyle/>
          <a:p>
            <a:pPr algn="ctr"/>
            <a:r>
              <a:rPr lang="da-DK" sz="4000" dirty="0"/>
              <a:t>Valget at gå til modstand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1600" y="2700470"/>
            <a:ext cx="6768752" cy="2600737"/>
          </a:xfrm>
        </p:spPr>
        <p:txBody>
          <a:bodyPr/>
          <a:lstStyle/>
          <a:p>
            <a:endParaRPr lang="da-DK" sz="2400" dirty="0"/>
          </a:p>
          <a:p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140745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4225925" cy="864096"/>
          </a:xfrm>
        </p:spPr>
        <p:txBody>
          <a:bodyPr/>
          <a:lstStyle/>
          <a:p>
            <a:pPr algn="ctr"/>
            <a:r>
              <a:rPr lang="da-DK" sz="4000" dirty="0"/>
              <a:t>Formål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1600" y="2700470"/>
            <a:ext cx="6768752" cy="2600737"/>
          </a:xfrm>
        </p:spPr>
        <p:txBody>
          <a:bodyPr/>
          <a:lstStyle/>
          <a:p>
            <a:r>
              <a:rPr lang="da-DK" sz="2400" dirty="0"/>
              <a:t>At engagere de besøgende i historien om den </a:t>
            </a:r>
            <a:r>
              <a:rPr lang="da-DK" sz="2400" dirty="0">
                <a:solidFill>
                  <a:srgbClr val="FF0000"/>
                </a:solidFill>
              </a:rPr>
              <a:t>danske modstandskamp 1940-45 </a:t>
            </a:r>
            <a:r>
              <a:rPr lang="da-DK" sz="2400" dirty="0"/>
              <a:t>og skabe forståelse for og refleksion over </a:t>
            </a:r>
            <a:r>
              <a:rPr lang="da-DK" sz="2400" dirty="0">
                <a:solidFill>
                  <a:srgbClr val="FF0000"/>
                </a:solidFill>
              </a:rPr>
              <a:t>de valg </a:t>
            </a:r>
            <a:r>
              <a:rPr lang="da-DK" sz="2400" dirty="0"/>
              <a:t>der blev truffet og de </a:t>
            </a:r>
            <a:r>
              <a:rPr lang="da-DK" sz="2400" dirty="0">
                <a:solidFill>
                  <a:srgbClr val="FF0000"/>
                </a:solidFill>
              </a:rPr>
              <a:t>midler</a:t>
            </a:r>
            <a:r>
              <a:rPr lang="da-DK" sz="2400" dirty="0"/>
              <a:t> der blev taget i brug.</a:t>
            </a:r>
          </a:p>
          <a:p>
            <a:endParaRPr lang="da-DK" sz="2400" dirty="0"/>
          </a:p>
          <a:p>
            <a:r>
              <a:rPr lang="da-DK" sz="2400" i="1" dirty="0"/>
              <a:t>Det grænseoverskridende valg at gå til modstand.</a:t>
            </a:r>
          </a:p>
        </p:txBody>
      </p:sp>
    </p:spTree>
    <p:extLst>
      <p:ext uri="{BB962C8B-B14F-4D97-AF65-F5344CB8AC3E}">
        <p14:creationId xmlns:p14="http://schemas.microsoft.com/office/powerpoint/2010/main" val="240518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Tæt på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Indlevelse</a:t>
            </a:r>
          </a:p>
          <a:p>
            <a:r>
              <a:rPr lang="da-DK" dirty="0"/>
              <a:t>Jeg fortællinger</a:t>
            </a:r>
          </a:p>
          <a:p>
            <a:r>
              <a:rPr lang="da-DK" dirty="0"/>
              <a:t>Sounds cape og scenografi</a:t>
            </a:r>
          </a:p>
          <a:p>
            <a:r>
              <a:rPr lang="da-DK" dirty="0"/>
              <a:t>Nerve i fortællingen</a:t>
            </a:r>
          </a:p>
          <a:p>
            <a:r>
              <a:rPr lang="da-DK" dirty="0"/>
              <a:t>Ikke en historiebog</a:t>
            </a:r>
          </a:p>
        </p:txBody>
      </p:sp>
    </p:spTree>
    <p:extLst>
      <p:ext uri="{BB962C8B-B14F-4D97-AF65-F5344CB8AC3E}">
        <p14:creationId xmlns:p14="http://schemas.microsoft.com/office/powerpoint/2010/main" val="258914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Vigtige pointer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dirty="0"/>
              <a:t>At modstandskampen ikke var noget som skete fra dag ét under besættelsen</a:t>
            </a:r>
          </a:p>
          <a:p>
            <a:r>
              <a:rPr lang="da-DK" dirty="0"/>
              <a:t>At antallet af modstandsfolk steg i takt med at krigslykken vendte for tyskerne</a:t>
            </a:r>
          </a:p>
          <a:p>
            <a:r>
              <a:rPr lang="da-DK" dirty="0"/>
              <a:t>At bevæggrundene til at gå til modstand var mange og ikke altid lige bevidst</a:t>
            </a:r>
          </a:p>
          <a:p>
            <a:r>
              <a:rPr lang="da-DK" dirty="0"/>
              <a:t>At valget havde konsekvenser</a:t>
            </a:r>
          </a:p>
          <a:p>
            <a:r>
              <a:rPr lang="da-DK" dirty="0"/>
              <a:t>At den særlige politiske situation i Danmark var af betydning for, at det gik som det gik.</a:t>
            </a:r>
          </a:p>
        </p:txBody>
      </p:sp>
    </p:spTree>
    <p:extLst>
      <p:ext uri="{BB962C8B-B14F-4D97-AF65-F5344CB8AC3E}">
        <p14:creationId xmlns:p14="http://schemas.microsoft.com/office/powerpoint/2010/main" val="3893364444"/>
      </p:ext>
    </p:extLst>
  </p:cSld>
  <p:clrMapOvr>
    <a:masterClrMapping/>
  </p:clrMapOvr>
</p:sld>
</file>

<file path=ppt/theme/theme1.xml><?xml version="1.0" encoding="utf-8"?>
<a:theme xmlns:a="http://schemas.openxmlformats.org/drawingml/2006/main" name="Nationalmuseet+Powerpoint+skabelon">
  <a:themeElements>
    <a:clrScheme name="Nationalmuseet">
      <a:dk1>
        <a:srgbClr val="000000"/>
      </a:dk1>
      <a:lt1>
        <a:sysClr val="window" lastClr="FFFFFF"/>
      </a:lt1>
      <a:dk2>
        <a:srgbClr val="4D4D4D"/>
      </a:dk2>
      <a:lt2>
        <a:srgbClr val="CCCCCC"/>
      </a:lt2>
      <a:accent1>
        <a:srgbClr val="4D4D4D"/>
      </a:accent1>
      <a:accent2>
        <a:srgbClr val="C02736"/>
      </a:accent2>
      <a:accent3>
        <a:srgbClr val="7F7F7F"/>
      </a:accent3>
      <a:accent4>
        <a:srgbClr val="CCCCCC"/>
      </a:accent4>
      <a:accent5>
        <a:srgbClr val="CD525E"/>
      </a:accent5>
      <a:accent6>
        <a:srgbClr val="D97D8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Nationalmuseet+Powerpoint+skabelon</Template>
  <TotalTime>0</TotalTime>
  <Words>256</Words>
  <Application>Microsoft Office PowerPoint</Application>
  <PresentationFormat>Skærmshow (4:3)</PresentationFormat>
  <Paragraphs>47</Paragraphs>
  <Slides>24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7" baseType="lpstr">
      <vt:lpstr>Arial</vt:lpstr>
      <vt:lpstr>Calibri</vt:lpstr>
      <vt:lpstr>Nationalmuseet+Powerpoint+skabelon</vt:lpstr>
      <vt:lpstr>      Frihedsmuseet</vt:lpstr>
      <vt:lpstr>PowerPoint-præsentation</vt:lpstr>
      <vt:lpstr>PowerPoint-præsentation</vt:lpstr>
      <vt:lpstr>PowerPoint-præsentation</vt:lpstr>
      <vt:lpstr>PowerPoint-præsentation</vt:lpstr>
      <vt:lpstr>Valget at gå til modstand</vt:lpstr>
      <vt:lpstr>Formål</vt:lpstr>
      <vt:lpstr>Tæt på</vt:lpstr>
      <vt:lpstr>Vigtige pointer</vt:lpstr>
      <vt:lpstr>Berettermodellen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Til modstandskamp!</vt:lpstr>
      <vt:lpstr>Anmeldere:  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2017-11-13T08:30:18Z</dcterms:created>
  <dcterms:modified xsi:type="dcterms:W3CDTF">2020-10-18T11:51:18Z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