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2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B6091-751C-4934-8D14-890E959FA15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3AADFCFC-182B-4D2D-BEB4-81EC68600C15}">
      <dgm:prSet phldrT="[Tekst]" custT="1"/>
      <dgm:spPr/>
      <dgm:t>
        <a:bodyPr/>
        <a:lstStyle/>
        <a:p>
          <a:pPr algn="ctr"/>
          <a:r>
            <a:rPr lang="da-DK" sz="2000" b="1" dirty="0" smtClean="0"/>
            <a:t>Tilegnelses situation.</a:t>
          </a:r>
        </a:p>
        <a:p>
          <a:pPr algn="ctr"/>
          <a:r>
            <a:rPr lang="da-DK" sz="2000" b="1" dirty="0" smtClean="0"/>
            <a:t>Inde</a:t>
          </a:r>
        </a:p>
        <a:p>
          <a:pPr algn="ctr"/>
          <a:r>
            <a:rPr lang="da-DK" sz="2000" b="1" dirty="0" err="1" smtClean="0"/>
            <a:t>Feed</a:t>
          </a:r>
          <a:r>
            <a:rPr lang="da-DK" sz="2000" b="1" dirty="0" smtClean="0"/>
            <a:t> Forward</a:t>
          </a:r>
        </a:p>
        <a:p>
          <a:pPr algn="ctr"/>
          <a:r>
            <a:rPr lang="da-DK" sz="1600" dirty="0" smtClean="0"/>
            <a:t>Lærer formidler nyt </a:t>
          </a:r>
          <a:r>
            <a:rPr lang="da-DK" sz="1600" dirty="0" err="1" smtClean="0"/>
            <a:t>fagstof</a:t>
          </a:r>
          <a:r>
            <a:rPr lang="da-DK" sz="1600" dirty="0" smtClean="0"/>
            <a:t>.</a:t>
          </a:r>
        </a:p>
        <a:p>
          <a:pPr algn="ctr"/>
          <a:r>
            <a:rPr lang="da-DK" sz="1600" dirty="0" smtClean="0"/>
            <a:t>Elever tilegner sig </a:t>
          </a:r>
          <a:r>
            <a:rPr lang="da-DK" sz="1600" dirty="0" err="1" smtClean="0"/>
            <a:t>fagstof</a:t>
          </a:r>
          <a:r>
            <a:rPr lang="da-DK" sz="1600" dirty="0" smtClean="0"/>
            <a:t>.</a:t>
          </a:r>
          <a:endParaRPr lang="da-DK" sz="1600" dirty="0"/>
        </a:p>
      </dgm:t>
    </dgm:pt>
    <dgm:pt modelId="{F4F1BBD8-2854-40CA-B294-9F7661568FF6}" type="parTrans" cxnId="{80475317-A74D-49F7-8D22-4DB32F7E22C1}">
      <dgm:prSet/>
      <dgm:spPr/>
      <dgm:t>
        <a:bodyPr/>
        <a:lstStyle/>
        <a:p>
          <a:endParaRPr lang="da-DK"/>
        </a:p>
      </dgm:t>
    </dgm:pt>
    <dgm:pt modelId="{10D06A70-5AE2-4586-9AED-0BD38404A2A5}" type="sibTrans" cxnId="{80475317-A74D-49F7-8D22-4DB32F7E22C1}">
      <dgm:prSet/>
      <dgm:spPr/>
      <dgm:t>
        <a:bodyPr/>
        <a:lstStyle/>
        <a:p>
          <a:endParaRPr lang="da-DK"/>
        </a:p>
      </dgm:t>
    </dgm:pt>
    <dgm:pt modelId="{69A44A35-EA40-47B6-9DF0-63402C548283}">
      <dgm:prSet phldrT="[Tekst]" custT="1"/>
      <dgm:spPr/>
      <dgm:t>
        <a:bodyPr/>
        <a:lstStyle/>
        <a:p>
          <a:r>
            <a:rPr lang="da-DK" sz="1800" b="1" dirty="0" smtClean="0"/>
            <a:t>Afprøvnings situation.</a:t>
          </a:r>
        </a:p>
        <a:p>
          <a:r>
            <a:rPr lang="da-DK" sz="1800" b="1" dirty="0" smtClean="0"/>
            <a:t>Ude</a:t>
          </a:r>
        </a:p>
        <a:p>
          <a:r>
            <a:rPr lang="da-DK" sz="1600" dirty="0" smtClean="0"/>
            <a:t>Eleverne anvender kundskaber i praksis, individuelt og i grupper.</a:t>
          </a:r>
          <a:endParaRPr lang="da-DK" sz="1600" dirty="0"/>
        </a:p>
      </dgm:t>
    </dgm:pt>
    <dgm:pt modelId="{5D73A18C-C6F4-4C92-B8A4-AFAAA6BDC96E}" type="parTrans" cxnId="{A5F85DCC-47D7-4FCF-BA92-EE06D2DE528B}">
      <dgm:prSet/>
      <dgm:spPr/>
      <dgm:t>
        <a:bodyPr/>
        <a:lstStyle/>
        <a:p>
          <a:endParaRPr lang="da-DK"/>
        </a:p>
      </dgm:t>
    </dgm:pt>
    <dgm:pt modelId="{6C7F426F-76D6-4B71-81E9-5AC6632F53B4}" type="sibTrans" cxnId="{A5F85DCC-47D7-4FCF-BA92-EE06D2DE528B}">
      <dgm:prSet/>
      <dgm:spPr/>
      <dgm:t>
        <a:bodyPr/>
        <a:lstStyle/>
        <a:p>
          <a:endParaRPr lang="da-DK"/>
        </a:p>
      </dgm:t>
    </dgm:pt>
    <dgm:pt modelId="{07571C29-45ED-4B35-9C35-0CCB8BA2DB82}">
      <dgm:prSet phldrT="[Tekst]" custT="1"/>
      <dgm:spPr/>
      <dgm:t>
        <a:bodyPr/>
        <a:lstStyle/>
        <a:p>
          <a:r>
            <a:rPr lang="da-DK" sz="1800" b="1" dirty="0" smtClean="0"/>
            <a:t>Konsoliderings </a:t>
          </a:r>
          <a:r>
            <a:rPr lang="da-DK" sz="1800" b="1" dirty="0" smtClean="0"/>
            <a:t>situation.</a:t>
          </a:r>
        </a:p>
        <a:p>
          <a:r>
            <a:rPr lang="da-DK" sz="1800" b="1" dirty="0" smtClean="0"/>
            <a:t>Inde</a:t>
          </a:r>
        </a:p>
        <a:p>
          <a:r>
            <a:rPr lang="da-DK" sz="1800" b="1" dirty="0" err="1" smtClean="0"/>
            <a:t>Feed</a:t>
          </a:r>
          <a:r>
            <a:rPr lang="da-DK" sz="1800" b="1" dirty="0" smtClean="0"/>
            <a:t> Back</a:t>
          </a:r>
        </a:p>
        <a:p>
          <a:r>
            <a:rPr lang="da-DK" sz="1600" dirty="0" smtClean="0"/>
            <a:t>Lærer og elever ”samler trådene”.</a:t>
          </a:r>
        </a:p>
        <a:p>
          <a:r>
            <a:rPr lang="da-DK" sz="1600" dirty="0" smtClean="0"/>
            <a:t>Eleverne reflekterer og bearbejder indsigten.</a:t>
          </a:r>
          <a:endParaRPr lang="da-DK" sz="1600" dirty="0"/>
        </a:p>
      </dgm:t>
    </dgm:pt>
    <dgm:pt modelId="{4D25B80D-E4BA-4FD5-A481-A455905F89F2}" type="parTrans" cxnId="{43B05D9F-4AE7-4D07-9D51-A1F48BB1B9D9}">
      <dgm:prSet/>
      <dgm:spPr/>
      <dgm:t>
        <a:bodyPr/>
        <a:lstStyle/>
        <a:p>
          <a:endParaRPr lang="da-DK"/>
        </a:p>
      </dgm:t>
    </dgm:pt>
    <dgm:pt modelId="{A9E11DCC-1F91-4F9A-A6E3-19FD09A3F6D7}" type="sibTrans" cxnId="{43B05D9F-4AE7-4D07-9D51-A1F48BB1B9D9}">
      <dgm:prSet/>
      <dgm:spPr/>
      <dgm:t>
        <a:bodyPr/>
        <a:lstStyle/>
        <a:p>
          <a:endParaRPr lang="da-DK"/>
        </a:p>
      </dgm:t>
    </dgm:pt>
    <dgm:pt modelId="{63B081C7-22EE-4399-9695-69D45F1B9BCD}" type="pres">
      <dgm:prSet presAssocID="{12BB6091-751C-4934-8D14-890E959FA1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B5DBF6D3-532E-4655-AE64-A4E38B39BDB1}" type="pres">
      <dgm:prSet presAssocID="{3AADFCFC-182B-4D2D-BEB4-81EC68600C15}" presName="dummy" presStyleCnt="0"/>
      <dgm:spPr/>
    </dgm:pt>
    <dgm:pt modelId="{6CFD3802-25A1-435F-8ADC-3694CAF39452}" type="pres">
      <dgm:prSet presAssocID="{3AADFCFC-182B-4D2D-BEB4-81EC68600C15}" presName="node" presStyleLbl="revTx" presStyleIdx="0" presStyleCnt="3" custScaleX="11570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4B771F5-307A-4504-8890-E74F0F2CFA31}" type="pres">
      <dgm:prSet presAssocID="{10D06A70-5AE2-4586-9AED-0BD38404A2A5}" presName="sibTrans" presStyleLbl="node1" presStyleIdx="0" presStyleCnt="3" custLinFactNeighborX="8745" custLinFactNeighborY="14939"/>
      <dgm:spPr/>
      <dgm:t>
        <a:bodyPr/>
        <a:lstStyle/>
        <a:p>
          <a:endParaRPr lang="da-DK"/>
        </a:p>
      </dgm:t>
    </dgm:pt>
    <dgm:pt modelId="{37AD9F72-C770-4EDF-A9A1-D61C2BE4B2CC}" type="pres">
      <dgm:prSet presAssocID="{69A44A35-EA40-47B6-9DF0-63402C548283}" presName="dummy" presStyleCnt="0"/>
      <dgm:spPr/>
    </dgm:pt>
    <dgm:pt modelId="{C9434EE8-B44F-4A1F-B51D-10BCFFC89665}" type="pres">
      <dgm:prSet presAssocID="{69A44A35-EA40-47B6-9DF0-63402C548283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2CC4D96-E531-41C0-B7B8-97394AA3B77D}" type="pres">
      <dgm:prSet presAssocID="{6C7F426F-76D6-4B71-81E9-5AC6632F53B4}" presName="sibTrans" presStyleLbl="node1" presStyleIdx="1" presStyleCnt="3" custLinFactNeighborX="-5465" custLinFactNeighborY="20768"/>
      <dgm:spPr/>
      <dgm:t>
        <a:bodyPr/>
        <a:lstStyle/>
        <a:p>
          <a:endParaRPr lang="da-DK"/>
        </a:p>
      </dgm:t>
    </dgm:pt>
    <dgm:pt modelId="{9EE4B893-D5E7-4052-A26C-3DFEEA137D6B}" type="pres">
      <dgm:prSet presAssocID="{07571C29-45ED-4B35-9C35-0CCB8BA2DB82}" presName="dummy" presStyleCnt="0"/>
      <dgm:spPr/>
    </dgm:pt>
    <dgm:pt modelId="{D0288C20-B296-4E41-9251-82C04AF7C762}" type="pres">
      <dgm:prSet presAssocID="{07571C29-45ED-4B35-9C35-0CCB8BA2DB82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8D36C71-E584-40C9-99C4-F7EBB2F1690B}" type="pres">
      <dgm:prSet presAssocID="{A9E11DCC-1F91-4F9A-A6E3-19FD09A3F6D7}" presName="sibTrans" presStyleLbl="node1" presStyleIdx="2" presStyleCnt="3"/>
      <dgm:spPr/>
      <dgm:t>
        <a:bodyPr/>
        <a:lstStyle/>
        <a:p>
          <a:endParaRPr lang="da-DK"/>
        </a:p>
      </dgm:t>
    </dgm:pt>
  </dgm:ptLst>
  <dgm:cxnLst>
    <dgm:cxn modelId="{B3D3B7BB-6BF0-7B45-B5FC-3150C2C547F6}" type="presOf" srcId="{12BB6091-751C-4934-8D14-890E959FA156}" destId="{63B081C7-22EE-4399-9695-69D45F1B9BCD}" srcOrd="0" destOrd="0" presId="urn:microsoft.com/office/officeart/2005/8/layout/cycle1"/>
    <dgm:cxn modelId="{4AC93E5C-D178-1B4A-85B3-A0D59E21DEA2}" type="presOf" srcId="{6C7F426F-76D6-4B71-81E9-5AC6632F53B4}" destId="{A2CC4D96-E531-41C0-B7B8-97394AA3B77D}" srcOrd="0" destOrd="0" presId="urn:microsoft.com/office/officeart/2005/8/layout/cycle1"/>
    <dgm:cxn modelId="{29D80F3E-A59E-8347-83A7-E55FBD7DE56B}" type="presOf" srcId="{07571C29-45ED-4B35-9C35-0CCB8BA2DB82}" destId="{D0288C20-B296-4E41-9251-82C04AF7C762}" srcOrd="0" destOrd="0" presId="urn:microsoft.com/office/officeart/2005/8/layout/cycle1"/>
    <dgm:cxn modelId="{43B05D9F-4AE7-4D07-9D51-A1F48BB1B9D9}" srcId="{12BB6091-751C-4934-8D14-890E959FA156}" destId="{07571C29-45ED-4B35-9C35-0CCB8BA2DB82}" srcOrd="2" destOrd="0" parTransId="{4D25B80D-E4BA-4FD5-A481-A455905F89F2}" sibTransId="{A9E11DCC-1F91-4F9A-A6E3-19FD09A3F6D7}"/>
    <dgm:cxn modelId="{2A37AB85-CFD6-1246-B6CF-5A37D86691E0}" type="presOf" srcId="{3AADFCFC-182B-4D2D-BEB4-81EC68600C15}" destId="{6CFD3802-25A1-435F-8ADC-3694CAF39452}" srcOrd="0" destOrd="0" presId="urn:microsoft.com/office/officeart/2005/8/layout/cycle1"/>
    <dgm:cxn modelId="{80475317-A74D-49F7-8D22-4DB32F7E22C1}" srcId="{12BB6091-751C-4934-8D14-890E959FA156}" destId="{3AADFCFC-182B-4D2D-BEB4-81EC68600C15}" srcOrd="0" destOrd="0" parTransId="{F4F1BBD8-2854-40CA-B294-9F7661568FF6}" sibTransId="{10D06A70-5AE2-4586-9AED-0BD38404A2A5}"/>
    <dgm:cxn modelId="{83DC9614-75BF-0A4F-AE77-957E5903247B}" type="presOf" srcId="{69A44A35-EA40-47B6-9DF0-63402C548283}" destId="{C9434EE8-B44F-4A1F-B51D-10BCFFC89665}" srcOrd="0" destOrd="0" presId="urn:microsoft.com/office/officeart/2005/8/layout/cycle1"/>
    <dgm:cxn modelId="{A5F85DCC-47D7-4FCF-BA92-EE06D2DE528B}" srcId="{12BB6091-751C-4934-8D14-890E959FA156}" destId="{69A44A35-EA40-47B6-9DF0-63402C548283}" srcOrd="1" destOrd="0" parTransId="{5D73A18C-C6F4-4C92-B8A4-AFAAA6BDC96E}" sibTransId="{6C7F426F-76D6-4B71-81E9-5AC6632F53B4}"/>
    <dgm:cxn modelId="{520799C4-96B4-D644-9C4D-A2EA6BB73D36}" type="presOf" srcId="{10D06A70-5AE2-4586-9AED-0BD38404A2A5}" destId="{64B771F5-307A-4504-8890-E74F0F2CFA31}" srcOrd="0" destOrd="0" presId="urn:microsoft.com/office/officeart/2005/8/layout/cycle1"/>
    <dgm:cxn modelId="{3FDC3EDC-A13B-8045-AF2E-12610A603DA6}" type="presOf" srcId="{A9E11DCC-1F91-4F9A-A6E3-19FD09A3F6D7}" destId="{A8D36C71-E584-40C9-99C4-F7EBB2F1690B}" srcOrd="0" destOrd="0" presId="urn:microsoft.com/office/officeart/2005/8/layout/cycle1"/>
    <dgm:cxn modelId="{F6D0FB5C-7277-5542-992A-038E490BCD74}" type="presParOf" srcId="{63B081C7-22EE-4399-9695-69D45F1B9BCD}" destId="{B5DBF6D3-532E-4655-AE64-A4E38B39BDB1}" srcOrd="0" destOrd="0" presId="urn:microsoft.com/office/officeart/2005/8/layout/cycle1"/>
    <dgm:cxn modelId="{655B2923-E201-964F-B66D-4BE85A1BC0F4}" type="presParOf" srcId="{63B081C7-22EE-4399-9695-69D45F1B9BCD}" destId="{6CFD3802-25A1-435F-8ADC-3694CAF39452}" srcOrd="1" destOrd="0" presId="urn:microsoft.com/office/officeart/2005/8/layout/cycle1"/>
    <dgm:cxn modelId="{2360572F-6312-754A-91FE-2B89B656F7F1}" type="presParOf" srcId="{63B081C7-22EE-4399-9695-69D45F1B9BCD}" destId="{64B771F5-307A-4504-8890-E74F0F2CFA31}" srcOrd="2" destOrd="0" presId="urn:microsoft.com/office/officeart/2005/8/layout/cycle1"/>
    <dgm:cxn modelId="{66D7FC0F-113E-6049-A50D-073ED0DC5D07}" type="presParOf" srcId="{63B081C7-22EE-4399-9695-69D45F1B9BCD}" destId="{37AD9F72-C770-4EDF-A9A1-D61C2BE4B2CC}" srcOrd="3" destOrd="0" presId="urn:microsoft.com/office/officeart/2005/8/layout/cycle1"/>
    <dgm:cxn modelId="{499B1902-0E2F-154A-A1EE-1AA5F2ED6437}" type="presParOf" srcId="{63B081C7-22EE-4399-9695-69D45F1B9BCD}" destId="{C9434EE8-B44F-4A1F-B51D-10BCFFC89665}" srcOrd="4" destOrd="0" presId="urn:microsoft.com/office/officeart/2005/8/layout/cycle1"/>
    <dgm:cxn modelId="{A4AA759B-BB59-2A4D-8C05-34A429EB0A04}" type="presParOf" srcId="{63B081C7-22EE-4399-9695-69D45F1B9BCD}" destId="{A2CC4D96-E531-41C0-B7B8-97394AA3B77D}" srcOrd="5" destOrd="0" presId="urn:microsoft.com/office/officeart/2005/8/layout/cycle1"/>
    <dgm:cxn modelId="{E55CF2EF-5438-9B45-9F93-F45EABF46905}" type="presParOf" srcId="{63B081C7-22EE-4399-9695-69D45F1B9BCD}" destId="{9EE4B893-D5E7-4052-A26C-3DFEEA137D6B}" srcOrd="6" destOrd="0" presId="urn:microsoft.com/office/officeart/2005/8/layout/cycle1"/>
    <dgm:cxn modelId="{1E67C72C-00E6-A142-93FF-6093195561E8}" type="presParOf" srcId="{63B081C7-22EE-4399-9695-69D45F1B9BCD}" destId="{D0288C20-B296-4E41-9251-82C04AF7C762}" srcOrd="7" destOrd="0" presId="urn:microsoft.com/office/officeart/2005/8/layout/cycle1"/>
    <dgm:cxn modelId="{C58D1C60-3B2F-0A47-A916-D67D58D7DF49}" type="presParOf" srcId="{63B081C7-22EE-4399-9695-69D45F1B9BCD}" destId="{A8D36C71-E584-40C9-99C4-F7EBB2F1690B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D3802-25A1-435F-8ADC-3694CAF39452}">
      <dsp:nvSpPr>
        <dsp:cNvPr id="0" name=""/>
        <dsp:cNvSpPr/>
      </dsp:nvSpPr>
      <dsp:spPr>
        <a:xfrm>
          <a:off x="5198341" y="297144"/>
          <a:ext cx="1754540" cy="1516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b="1" kern="1200" dirty="0" smtClean="0"/>
            <a:t>Tilegnelses situation.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b="1" kern="1200" dirty="0" smtClean="0"/>
            <a:t>Inde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b="1" kern="1200" dirty="0" err="1" smtClean="0"/>
            <a:t>Feed</a:t>
          </a:r>
          <a:r>
            <a:rPr lang="da-DK" sz="2000" b="1" kern="1200" dirty="0" smtClean="0"/>
            <a:t> Forward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Lærer formidler nyt </a:t>
          </a:r>
          <a:r>
            <a:rPr lang="da-DK" sz="1600" kern="1200" dirty="0" err="1" smtClean="0"/>
            <a:t>fagstof</a:t>
          </a:r>
          <a:r>
            <a:rPr lang="da-DK" sz="1600" kern="1200" dirty="0" smtClean="0"/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Elever tilegner sig </a:t>
          </a:r>
          <a:r>
            <a:rPr lang="da-DK" sz="1600" kern="1200" dirty="0" err="1" smtClean="0"/>
            <a:t>fagstof</a:t>
          </a:r>
          <a:r>
            <a:rPr lang="da-DK" sz="1600" kern="1200" dirty="0" smtClean="0"/>
            <a:t>.</a:t>
          </a:r>
          <a:endParaRPr lang="da-DK" sz="1600" kern="1200" dirty="0"/>
        </a:p>
      </dsp:txBody>
      <dsp:txXfrm>
        <a:off x="5198341" y="297144"/>
        <a:ext cx="1754540" cy="1516417"/>
      </dsp:txXfrm>
    </dsp:sp>
    <dsp:sp modelId="{64B771F5-307A-4504-8890-E74F0F2CFA31}">
      <dsp:nvSpPr>
        <dsp:cNvPr id="0" name=""/>
        <dsp:cNvSpPr/>
      </dsp:nvSpPr>
      <dsp:spPr>
        <a:xfrm>
          <a:off x="3321526" y="534475"/>
          <a:ext cx="3585199" cy="3585199"/>
        </a:xfrm>
        <a:prstGeom prst="circularArrow">
          <a:avLst>
            <a:gd name="adj1" fmla="val 8248"/>
            <a:gd name="adj2" fmla="val 576064"/>
            <a:gd name="adj3" fmla="val 2964097"/>
            <a:gd name="adj4" fmla="val 51561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34EE8-B44F-4A1F-B51D-10BCFFC89665}">
      <dsp:nvSpPr>
        <dsp:cNvPr id="0" name=""/>
        <dsp:cNvSpPr/>
      </dsp:nvSpPr>
      <dsp:spPr>
        <a:xfrm>
          <a:off x="4042391" y="2505529"/>
          <a:ext cx="1516417" cy="1516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b="1" kern="1200" dirty="0" smtClean="0"/>
            <a:t>Afprøvnings situation.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b="1" kern="1200" dirty="0" smtClean="0"/>
            <a:t>Ude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Eleverne anvender kundskaber i praksis, individuelt og i grupper.</a:t>
          </a:r>
          <a:endParaRPr lang="da-DK" sz="1600" kern="1200" dirty="0"/>
        </a:p>
      </dsp:txBody>
      <dsp:txXfrm>
        <a:off x="4042391" y="2505529"/>
        <a:ext cx="1516417" cy="1516417"/>
      </dsp:txXfrm>
    </dsp:sp>
    <dsp:sp modelId="{A2CC4D96-E531-41C0-B7B8-97394AA3B77D}">
      <dsp:nvSpPr>
        <dsp:cNvPr id="0" name=""/>
        <dsp:cNvSpPr/>
      </dsp:nvSpPr>
      <dsp:spPr>
        <a:xfrm>
          <a:off x="2812069" y="743456"/>
          <a:ext cx="3585199" cy="3585199"/>
        </a:xfrm>
        <a:prstGeom prst="circularArrow">
          <a:avLst>
            <a:gd name="adj1" fmla="val 8248"/>
            <a:gd name="adj2" fmla="val 576064"/>
            <a:gd name="adj3" fmla="val 10172375"/>
            <a:gd name="adj4" fmla="val 7259839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88C20-B296-4E41-9251-82C04AF7C762}">
      <dsp:nvSpPr>
        <dsp:cNvPr id="0" name=""/>
        <dsp:cNvSpPr/>
      </dsp:nvSpPr>
      <dsp:spPr>
        <a:xfrm>
          <a:off x="2767380" y="297144"/>
          <a:ext cx="1516417" cy="1516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b="1" kern="1200" dirty="0" smtClean="0"/>
            <a:t>Konsoliderings </a:t>
          </a:r>
          <a:r>
            <a:rPr lang="da-DK" sz="1800" b="1" kern="1200" dirty="0" smtClean="0"/>
            <a:t>situation.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b="1" kern="1200" dirty="0" smtClean="0"/>
            <a:t>Inde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800" b="1" kern="1200" dirty="0" err="1" smtClean="0"/>
            <a:t>Feed</a:t>
          </a:r>
          <a:r>
            <a:rPr lang="da-DK" sz="1800" b="1" kern="1200" dirty="0" smtClean="0"/>
            <a:t> Back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Lærer og elever ”samler trådene”.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Eleverne reflekterer og bearbejder indsigten.</a:t>
          </a:r>
          <a:endParaRPr lang="da-DK" sz="1600" kern="1200" dirty="0"/>
        </a:p>
      </dsp:txBody>
      <dsp:txXfrm>
        <a:off x="2767380" y="297144"/>
        <a:ext cx="1516417" cy="1516417"/>
      </dsp:txXfrm>
    </dsp:sp>
    <dsp:sp modelId="{A8D36C71-E584-40C9-99C4-F7EBB2F1690B}">
      <dsp:nvSpPr>
        <dsp:cNvPr id="0" name=""/>
        <dsp:cNvSpPr/>
      </dsp:nvSpPr>
      <dsp:spPr>
        <a:xfrm>
          <a:off x="3008000" y="-1117"/>
          <a:ext cx="3585199" cy="3585199"/>
        </a:xfrm>
        <a:prstGeom prst="circularArrow">
          <a:avLst>
            <a:gd name="adj1" fmla="val 8248"/>
            <a:gd name="adj2" fmla="val 576064"/>
            <a:gd name="adj3" fmla="val 16564354"/>
            <a:gd name="adj4" fmla="val 14966990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B9724CC-D827-4E9E-8A28-E77056467160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A03EE83B-3E60-41FB-9773-58AB2D8D565B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264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4CC-D827-4E9E-8A28-E77056467160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E83B-3E60-41FB-9773-58AB2D8D56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319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4CC-D827-4E9E-8A28-E77056467160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E83B-3E60-41FB-9773-58AB2D8D56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1951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4CC-D827-4E9E-8A28-E77056467160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E83B-3E60-41FB-9773-58AB2D8D56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351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4CC-D827-4E9E-8A28-E77056467160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E83B-3E60-41FB-9773-58AB2D8D56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698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4CC-D827-4E9E-8A28-E77056467160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E83B-3E60-41FB-9773-58AB2D8D565B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639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4CC-D827-4E9E-8A28-E77056467160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E83B-3E60-41FB-9773-58AB2D8D56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734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4CC-D827-4E9E-8A28-E77056467160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E83B-3E60-41FB-9773-58AB2D8D56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943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4CC-D827-4E9E-8A28-E77056467160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E83B-3E60-41FB-9773-58AB2D8D56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51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4CC-D827-4E9E-8A28-E77056467160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E83B-3E60-41FB-9773-58AB2D8D56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159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4CC-D827-4E9E-8A28-E77056467160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E83B-3E60-41FB-9773-58AB2D8D56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195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24CC-D827-4E9E-8A28-E77056467160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E83B-3E60-41FB-9773-58AB2D8D56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734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B9724CC-D827-4E9E-8A28-E77056467160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A03EE83B-3E60-41FB-9773-58AB2D8D56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6599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  <p:sldLayoutId id="21474841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amtidskunst.dk/sites/default/files/publications/pdf-version-af-noeddeknaekker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Historielærerforeningen 15.3.19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Samarbejde med Undervisningsafdelingen i Den Gamle By, set fra fagdidaktisk perspektiv i læreruddannelsen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53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Dialogisk pædagogik: Olga </a:t>
            </a:r>
            <a:r>
              <a:rPr lang="da-DK" dirty="0" err="1" smtClean="0"/>
              <a:t>Dysthe</a:t>
            </a:r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Samtalebaseret pædagogik med vægt på flerstemmighed: det er ikke jeg, men vi der skaber mening. (</a:t>
            </a:r>
            <a:r>
              <a:rPr lang="da-DK" dirty="0" err="1" smtClean="0"/>
              <a:t>Bakthin</a:t>
            </a:r>
            <a:r>
              <a:rPr lang="da-DK" dirty="0" smtClean="0"/>
              <a:t>)</a:t>
            </a:r>
          </a:p>
          <a:p>
            <a:r>
              <a:rPr lang="da-DK" dirty="0" smtClean="0"/>
              <a:t>Monologi: når det flertydige bliver entydigt med facitsvar, mangler mulighed for andre stemmer og forståelser til at udfordre den ene</a:t>
            </a:r>
          </a:p>
          <a:p>
            <a:r>
              <a:rPr lang="da-DK" dirty="0" smtClean="0"/>
              <a:t>Skal museet fungere som alternativt læringsrum, må undervisningen åbne op for det udefinerede og overskridende. ( </a:t>
            </a:r>
            <a:r>
              <a:rPr lang="da-DK" dirty="0" err="1" smtClean="0"/>
              <a:t>Dialogisitet</a:t>
            </a:r>
            <a:r>
              <a:rPr lang="da-DK" dirty="0" smtClean="0"/>
              <a:t> som grundforudsætning for medborgerskab)</a:t>
            </a:r>
          </a:p>
          <a:p>
            <a:r>
              <a:rPr lang="da-DK" dirty="0" smtClean="0"/>
              <a:t>Eksempler fra Arken, rummet, væggene, trappen, bæredygtighed.</a:t>
            </a:r>
          </a:p>
        </p:txBody>
      </p:sp>
    </p:spTree>
    <p:extLst>
      <p:ext uri="{BB962C8B-B14F-4D97-AF65-F5344CB8AC3E}">
        <p14:creationId xmlns:p14="http://schemas.microsoft.com/office/powerpoint/2010/main" val="352105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Situationelle kvalifikationer og kompetencer. Helene Illeris og Lise Sattrup.</a:t>
            </a:r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Visuel kompetence: evnen til reflekteret anvendelse af  visuelle kvalifikationer.</a:t>
            </a:r>
          </a:p>
          <a:p>
            <a:r>
              <a:rPr lang="da-DK" dirty="0" smtClean="0"/>
              <a:t>Eleverne skal have kendskab til forskellige strategier for visuel opmærksomhed, visuel produktion og –analyse. I situationen på museet!</a:t>
            </a:r>
          </a:p>
          <a:p>
            <a:r>
              <a:rPr lang="da-DK" dirty="0" smtClean="0"/>
              <a:t>Situationel opmærksomhed – sansestrategier</a:t>
            </a:r>
          </a:p>
          <a:p>
            <a:r>
              <a:rPr lang="da-DK" dirty="0" smtClean="0"/>
              <a:t>Situationel produktion – skabe situationer</a:t>
            </a:r>
          </a:p>
          <a:p>
            <a:r>
              <a:rPr lang="da-DK" dirty="0" smtClean="0"/>
              <a:t>Situationel analyse – skabe forståelse/analyse af situationer</a:t>
            </a:r>
          </a:p>
          <a:p>
            <a:r>
              <a:rPr lang="da-DK" dirty="0" smtClean="0"/>
              <a:t>Kort sagt: en levende sansebaseret opmærksomhed, samt refleksioner over denne.</a:t>
            </a:r>
          </a:p>
          <a:p>
            <a:r>
              <a:rPr lang="da-DK" dirty="0" smtClean="0">
                <a:hlinkClick r:id="rId2"/>
              </a:rPr>
              <a:t>http://samtidskunst.dk/sites/default/files/publications/pdf-version-af-noeddeknaekkere.pdf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039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Jakob Haahr (2005): Rammer, rum og pædagogiske metoder</a:t>
            </a:r>
            <a:endParaRPr lang="da-DK" dirty="0"/>
          </a:p>
        </p:txBody>
      </p:sp>
      <p:pic>
        <p:nvPicPr>
          <p:cNvPr id="6" name="Pladsholder til indhold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l="-5" t="5784" r="5" b="945"/>
          <a:stretch/>
        </p:blipFill>
        <p:spPr>
          <a:xfrm>
            <a:off x="1449977" y="1600200"/>
            <a:ext cx="8545281" cy="446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1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Didaktisk firfeltsmodel med virksomhedsformer (P. Brodersen 2015)</a:t>
            </a:r>
            <a:endParaRPr lang="da-DK" dirty="0"/>
          </a:p>
        </p:txBody>
      </p:sp>
      <p:pic>
        <p:nvPicPr>
          <p:cNvPr id="1026" name="Picture 2" descr="Figur 1. Den didaktiske firfeltsmodel med virksomhedsformer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8588" y="1870869"/>
            <a:ext cx="5781675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2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Diskussionsforslag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Æstetiske læreprocesser eller oplevelsesbaseret undervisning i historie på læreruddannelsen?</a:t>
            </a:r>
          </a:p>
          <a:p>
            <a:r>
              <a:rPr lang="da-DK" dirty="0" smtClean="0"/>
              <a:t>At gøre historie – også i praksis i stedet for de sædvanlige opgaver og fremlæggelser?</a:t>
            </a:r>
          </a:p>
          <a:p>
            <a:r>
              <a:rPr lang="da-DK" dirty="0" smtClean="0"/>
              <a:t>Samarbejder mellem museer og historie på læreruddannelserne, hvordan er det rundt om i landet? Hvordan kunne vi tænke os dette?</a:t>
            </a:r>
          </a:p>
          <a:p>
            <a:r>
              <a:rPr lang="da-DK" dirty="0" smtClean="0"/>
              <a:t>Og så meget andet…</a:t>
            </a:r>
          </a:p>
          <a:p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011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Lidt baggrund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Forhistorien med stenalderbyen i Ørsted, etnografien, Hans Ole Hansen traditionen, ”Skyttegravskrigen” i Sønderjylland mv.</a:t>
            </a:r>
          </a:p>
          <a:p>
            <a:r>
              <a:rPr lang="da-DK" dirty="0" smtClean="0"/>
              <a:t>Samarbejdet med Marianne Bager og Den Gamle By</a:t>
            </a:r>
          </a:p>
          <a:p>
            <a:r>
              <a:rPr lang="da-DK" dirty="0" smtClean="0"/>
              <a:t>Learning Museum og tværfaglige kurser med alle byens museer</a:t>
            </a:r>
          </a:p>
          <a:p>
            <a:r>
              <a:rPr lang="da-DK" dirty="0" err="1" smtClean="0"/>
              <a:t>Outdoor</a:t>
            </a:r>
            <a:r>
              <a:rPr lang="da-DK" dirty="0" smtClean="0"/>
              <a:t>-årene og diskussionerne med bl.a. Andreas </a:t>
            </a:r>
            <a:r>
              <a:rPr lang="da-DK" dirty="0" err="1" smtClean="0"/>
              <a:t>Körber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805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Museumsdidaktik og </a:t>
            </a:r>
            <a:r>
              <a:rPr lang="da-DK" dirty="0" err="1" smtClean="0"/>
              <a:t>udeskoledidaktik</a:t>
            </a:r>
            <a:r>
              <a:rPr lang="da-DK" dirty="0"/>
              <a:t> </a:t>
            </a:r>
            <a:r>
              <a:rPr lang="da-DK" dirty="0" smtClean="0"/>
              <a:t>i historie på læreruddannelsen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Modul 1: ”Nak og æd i tid og rum i krig og kærlighed”: </a:t>
            </a:r>
          </a:p>
          <a:p>
            <a:r>
              <a:rPr lang="da-DK" dirty="0" smtClean="0"/>
              <a:t>Lokalhistorie i praksis med få historiske nedslag. (Bengt </a:t>
            </a:r>
            <a:r>
              <a:rPr lang="da-DK" dirty="0" err="1" smtClean="0"/>
              <a:t>Schüllerqvist</a:t>
            </a:r>
            <a:r>
              <a:rPr lang="da-DK" dirty="0" smtClean="0"/>
              <a:t>: indholdsrepertoire)</a:t>
            </a:r>
          </a:p>
          <a:p>
            <a:r>
              <a:rPr lang="da-DK" dirty="0" err="1" smtClean="0"/>
              <a:t>Udeskoledidaktik</a:t>
            </a:r>
            <a:r>
              <a:rPr lang="da-DK" dirty="0" smtClean="0"/>
              <a:t> i praksis. (A.N. Jordet som primær inspiration)</a:t>
            </a:r>
          </a:p>
          <a:p>
            <a:r>
              <a:rPr lang="da-DK" dirty="0" smtClean="0"/>
              <a:t>Museumsdidaktik i praksis. ( Olga </a:t>
            </a:r>
            <a:r>
              <a:rPr lang="da-DK" dirty="0" err="1" smtClean="0"/>
              <a:t>Dysthe</a:t>
            </a:r>
            <a:r>
              <a:rPr lang="da-DK" dirty="0" smtClean="0"/>
              <a:t>, Illeris &amp; Sattrup, Seligmann) </a:t>
            </a:r>
          </a:p>
          <a:p>
            <a:r>
              <a:rPr lang="da-DK" dirty="0" smtClean="0"/>
              <a:t>Udvidede fagdidaktiske indfaldsvinkler med inspirationer fra de praktiske og æstetiske fag (Kjeld Fredens, Lars Geer Hammershøj og Lene Tanggaard f.eks.)</a:t>
            </a:r>
          </a:p>
          <a:p>
            <a:r>
              <a:rPr lang="da-DK" dirty="0" smtClean="0"/>
              <a:t>Alment didaktisk dannelsesgrundlag: Wolfgang </a:t>
            </a:r>
            <a:r>
              <a:rPr lang="da-DK" dirty="0" err="1" smtClean="0"/>
              <a:t>Klafki</a:t>
            </a:r>
            <a:r>
              <a:rPr lang="da-DK" dirty="0" smtClean="0"/>
              <a:t>, Andreas </a:t>
            </a:r>
            <a:r>
              <a:rPr lang="da-DK" dirty="0" err="1" smtClean="0"/>
              <a:t>Gruscka</a:t>
            </a:r>
            <a:r>
              <a:rPr lang="da-DK" dirty="0" smtClean="0"/>
              <a:t>, Gert </a:t>
            </a:r>
            <a:r>
              <a:rPr lang="da-DK" dirty="0" err="1" smtClean="0"/>
              <a:t>Biesta</a:t>
            </a:r>
            <a:r>
              <a:rPr lang="da-DK" dirty="0" smtClean="0"/>
              <a:t>,.</a:t>
            </a:r>
          </a:p>
          <a:p>
            <a:r>
              <a:rPr lang="da-DK" dirty="0" smtClean="0"/>
              <a:t>Gøre historie i praksis – afprøve og udprøve i indholdsargumenteret praksis – ingen </a:t>
            </a:r>
            <a:r>
              <a:rPr lang="da-DK" dirty="0" err="1" smtClean="0"/>
              <a:t>ppt</a:t>
            </a:r>
            <a:r>
              <a:rPr lang="da-DK" dirty="0"/>
              <a:t> </a:t>
            </a:r>
            <a:r>
              <a:rPr lang="da-DK" dirty="0" smtClean="0"/>
              <a:t>fremlæggelser med konceptfokus!</a:t>
            </a:r>
          </a:p>
          <a:p>
            <a:r>
              <a:rPr lang="da-DK" dirty="0" smtClean="0"/>
              <a:t>Opgaver i samarbejde med museet/</a:t>
            </a:r>
            <a:r>
              <a:rPr lang="da-DK" dirty="0" err="1" smtClean="0"/>
              <a:t>erne</a:t>
            </a:r>
            <a:r>
              <a:rPr lang="da-DK" dirty="0" smtClean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852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Lærerkompetencer og udeskole med historie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Læreren skal kunne beherske </a:t>
            </a:r>
            <a:r>
              <a:rPr lang="da-DK" dirty="0"/>
              <a:t>historiedidaktik i teori og praksis herunder begreber som historiebevidsthed, historiebrug og historisk tænkning. </a:t>
            </a:r>
            <a:r>
              <a:rPr lang="da-DK" dirty="0" smtClean="0"/>
              <a:t>Samt Bengt </a:t>
            </a:r>
            <a:r>
              <a:rPr lang="da-DK" dirty="0" err="1" smtClean="0"/>
              <a:t>Shüllerqvists</a:t>
            </a:r>
            <a:r>
              <a:rPr lang="da-DK" dirty="0" smtClean="0"/>
              <a:t> begreber om historisk indholdsrepertoire og historiske epoker.</a:t>
            </a:r>
            <a:endParaRPr lang="da-DK" dirty="0"/>
          </a:p>
          <a:p>
            <a:pPr marL="0" indent="0">
              <a:buNone/>
            </a:pPr>
            <a:r>
              <a:rPr lang="da-DK" dirty="0" smtClean="0"/>
              <a:t>•</a:t>
            </a:r>
            <a:r>
              <a:rPr lang="da-DK" dirty="0"/>
              <a:t> </a:t>
            </a:r>
            <a:r>
              <a:rPr lang="da-DK" dirty="0" smtClean="0"/>
              <a:t>Læreren </a:t>
            </a:r>
            <a:r>
              <a:rPr lang="da-DK" dirty="0"/>
              <a:t>skal kunne variere undervisningen og støtte eleverne i at opleve og ”gøre” historie. Læreren skal kunne lede indholdssiden og rammesætte processen, forberede og praktisere "udeskole" i </a:t>
            </a:r>
            <a:r>
              <a:rPr lang="da-DK" dirty="0" smtClean="0"/>
              <a:t>klassen, ude </a:t>
            </a:r>
            <a:r>
              <a:rPr lang="da-DK" dirty="0"/>
              <a:t>i de lokale </a:t>
            </a:r>
            <a:r>
              <a:rPr lang="da-DK" dirty="0" smtClean="0"/>
              <a:t>omgivelser, på museet og  med andre samarbejdspartnere. </a:t>
            </a:r>
            <a:r>
              <a:rPr lang="da-DK" dirty="0"/>
              <a:t>(Jordet, A. N.: 2010, Eibye-Ernst, N., Barfod, K., et al.:2016, Leth, M. A. &amp; Bager, M.: 2015, Leth, M. A.: 2014</a:t>
            </a:r>
            <a:r>
              <a:rPr lang="da-DK" dirty="0" smtClean="0"/>
              <a:t>)</a:t>
            </a:r>
          </a:p>
          <a:p>
            <a:pPr marL="0" indent="0">
              <a:buNone/>
            </a:pPr>
            <a:r>
              <a:rPr lang="da-DK" dirty="0" smtClean="0"/>
              <a:t>• Læreren </a:t>
            </a:r>
            <a:r>
              <a:rPr lang="da-DK" dirty="0" smtClean="0"/>
              <a:t>skal kunne løsne lærerkontrollen og lade eleverne opleve, sanse, gøre sig erfaringer med og engagere sig i dialog med udstillingerne og lokalområdet eller historiske omgivelser og lave egne produktioner og under ledelse af en museumslærer eller ekspert på stedet i fordybelsesfasen ude. (Jordet, A. N.: 2010, Eibye-Ernst, N., Barfod, K., et al.:2017, Leth, M. A &amp; Bager, M.: 2015, Leth, M. A.: 2014, </a:t>
            </a:r>
            <a:r>
              <a:rPr lang="da-DK" dirty="0" err="1" smtClean="0"/>
              <a:t>Dysthe</a:t>
            </a:r>
            <a:r>
              <a:rPr lang="da-DK" dirty="0" smtClean="0"/>
              <a:t>, O.: 2011)</a:t>
            </a:r>
          </a:p>
          <a:p>
            <a:pPr marL="0" indent="0">
              <a:buNone/>
            </a:pPr>
            <a:r>
              <a:rPr lang="da-DK" dirty="0" smtClean="0"/>
              <a:t>• Læreren </a:t>
            </a:r>
            <a:r>
              <a:rPr lang="da-DK" dirty="0" smtClean="0"/>
              <a:t>skal kunne etablere forbindelse mellem elevernes hverdagsverden og skolefaget bl.a. ved at arbejde med relevante ”små historier” i lokalområde og ved at træne elevernes evne til at skifte perspektiv. (Jensen, B. E.: 2015, Wahlgren, B. &amp; Aarkrog, V.: 2013)</a:t>
            </a:r>
          </a:p>
          <a:p>
            <a:pPr marL="0" indent="0">
              <a:buNone/>
            </a:pPr>
            <a:r>
              <a:rPr lang="da-DK" dirty="0" smtClean="0"/>
              <a:t>• Læreren </a:t>
            </a:r>
            <a:r>
              <a:rPr lang="da-DK" dirty="0" smtClean="0"/>
              <a:t>skal kunne etablere og støtte lærende praksisfællesskaber/samarbejdsbaserede arbejdsformer og praktisere et præstationsbegreb, der anerkender og værdsætter forskellige perspektiver på elevernes færdigheder. (Wenger, E.: 2004, Jordet, A. N.: 2010)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3334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 dirty="0"/>
          </a:p>
          <a:p>
            <a:endParaRPr lang="da-DK" dirty="0" smtClean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94" y="203201"/>
            <a:ext cx="11521440" cy="643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Hvad er det særlige så ved </a:t>
            </a:r>
            <a:r>
              <a:rPr lang="da-DK" dirty="0" err="1" smtClean="0"/>
              <a:t>udeskoledidaktik</a:t>
            </a:r>
            <a:r>
              <a:rPr lang="da-DK" dirty="0" smtClean="0"/>
              <a:t> med historie?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Inde – ude – inde eller læringssløjfen i A.N. </a:t>
            </a:r>
            <a:r>
              <a:rPr lang="da-DK" dirty="0" err="1" smtClean="0"/>
              <a:t>Jordets</a:t>
            </a:r>
            <a:r>
              <a:rPr lang="da-DK" dirty="0" smtClean="0"/>
              <a:t> terminologi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Et udvidet </a:t>
            </a:r>
            <a:r>
              <a:rPr lang="da-DK" dirty="0" smtClean="0"/>
              <a:t>præstationsbegreb, </a:t>
            </a:r>
            <a:r>
              <a:rPr lang="da-DK" dirty="0" smtClean="0"/>
              <a:t>anerkendelse af elevernes erfaringer og inputs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Etablering af lærende praksisfællesskaber i E. Wengers terminologi, hvor eleverne eksperimenterer på egen hånd sammen om en konkret problemløsning.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Transfer mellem elevernes erfaringsverden og historiefagets faglige verden og begreber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Ikke så meget ”stedet” (i historie for nogle: erindringsstederne), hvor ude-fasen foregår, men DIDAKTIKKEN og lærerens rolle som </a:t>
            </a:r>
            <a:r>
              <a:rPr lang="da-DK" dirty="0" err="1" smtClean="0"/>
              <a:t>facilitator</a:t>
            </a:r>
            <a:r>
              <a:rPr lang="da-DK" dirty="0" smtClean="0"/>
              <a:t> af relevant indhold.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Brug </a:t>
            </a:r>
            <a:r>
              <a:rPr lang="da-DK" dirty="0" smtClean="0"/>
              <a:t>af lokalsamfundet og kulturelle institutioner som undervisningsarenaer </a:t>
            </a:r>
            <a:r>
              <a:rPr lang="da-DK" dirty="0"/>
              <a:t>o</a:t>
            </a:r>
            <a:r>
              <a:rPr lang="da-DK" dirty="0" smtClean="0"/>
              <a:t>g ”</a:t>
            </a:r>
            <a:r>
              <a:rPr lang="da-DK" dirty="0" smtClean="0"/>
              <a:t>steder”, ikke blot som kilder eller læremidler.</a:t>
            </a:r>
            <a:endParaRPr lang="da-DK" dirty="0" smtClean="0"/>
          </a:p>
          <a:p>
            <a:pPr>
              <a:buFont typeface="Wingdings" panose="05000000000000000000" pitchFamily="2" charset="2"/>
              <a:buChar char="§"/>
            </a:pP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460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Læringssløjfen – ”inde – ude – inde”</a:t>
            </a:r>
            <a:endParaRPr lang="da-DK" dirty="0"/>
          </a:p>
        </p:txBody>
      </p:sp>
      <p:graphicFrame>
        <p:nvGraphicFramePr>
          <p:cNvPr id="6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30729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77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Samarbejdsbaseret arbejdsform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da-DK" b="1" dirty="0" smtClean="0">
                <a:effectLst/>
              </a:rPr>
              <a:t>Gensidig </a:t>
            </a:r>
            <a:r>
              <a:rPr lang="da-DK" b="1" dirty="0">
                <a:effectLst/>
              </a:rPr>
              <a:t>afhængighed mellem deltagerne</a:t>
            </a:r>
            <a:endParaRPr lang="da-DK" dirty="0">
              <a:effectLst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da-DK" b="1" dirty="0">
                <a:effectLst/>
              </a:rPr>
              <a:t>Ansigt til ansigt </a:t>
            </a:r>
            <a:r>
              <a:rPr lang="da-DK" b="1" dirty="0" smtClean="0">
                <a:effectLst/>
              </a:rPr>
              <a:t>interaktion – individuel ansvarlighed</a:t>
            </a:r>
            <a:endParaRPr lang="da-DK" dirty="0">
              <a:effectLst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da-DK" b="1" dirty="0">
                <a:effectLst/>
              </a:rPr>
              <a:t>Hensigtsmæssig anvendelse af sociale færdigheder i gruppen</a:t>
            </a:r>
            <a:endParaRPr lang="da-DK" dirty="0">
              <a:effectLst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da-DK" b="1" dirty="0">
                <a:effectLst/>
              </a:rPr>
              <a:t>Diskussion og forhandling om </a:t>
            </a:r>
            <a:r>
              <a:rPr lang="da-DK" b="1" dirty="0" smtClean="0">
                <a:effectLst/>
              </a:rPr>
              <a:t>mening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da-DK" b="1" dirty="0" smtClean="0">
                <a:effectLst/>
              </a:rPr>
              <a:t>Selvhævdelse: et barn med en positiv selvopfattelse og tro på, at alle vil det bedste, vil også have det lettere med at være udadvendt og sikker i samarbejde med andre.</a:t>
            </a:r>
            <a:endParaRPr lang="da-DK" dirty="0" smtClean="0">
              <a:effectLst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da-DK" b="1" dirty="0" smtClean="0">
                <a:effectLst/>
              </a:rPr>
              <a:t>Selvkontrol: at kunne tænke, før man handler…</a:t>
            </a:r>
            <a:endParaRPr lang="da-DK" dirty="0" smtClean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a-DK" b="1" dirty="0" smtClean="0">
                <a:effectLst/>
              </a:rPr>
              <a:t>Ansvarlighed: evnen til at kommunikere med andre + </a:t>
            </a:r>
            <a:r>
              <a:rPr lang="da-DK" b="1" dirty="0" err="1" smtClean="0">
                <a:effectLst/>
              </a:rPr>
              <a:t>autenciteten</a:t>
            </a:r>
            <a:r>
              <a:rPr lang="da-DK" b="1" dirty="0" smtClean="0">
                <a:effectLst/>
              </a:rPr>
              <a:t> i samarbejdet uden for klasserummet. Samarbejde om noget konkret, giver konkrete resultater i det virkelige liv, ikke i en symbolsk tekst sammenhæng.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b="1" dirty="0" smtClean="0"/>
              <a:t>Mulighed for opbrydning af klassens rollefordeling og hierarki </a:t>
            </a:r>
            <a:endParaRPr lang="da-DK" dirty="0" smtClean="0">
              <a:effectLst/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da-DK" dirty="0"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5739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102528" y="560773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/>
              <a:t>Læringssløjfen i praksis</a:t>
            </a:r>
            <a:endParaRPr lang="da-DK" dirty="0"/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>
          <a:xfrm>
            <a:off x="966651" y="1600201"/>
            <a:ext cx="9396549" cy="4678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Eibye-Ernst, Mygind &amp; Bentzen. </a:t>
            </a:r>
            <a:r>
              <a:rPr lang="da-DK" dirty="0" err="1"/>
              <a:t>Uvm</a:t>
            </a:r>
            <a:r>
              <a:rPr lang="da-DK" dirty="0"/>
              <a:t>. 2015, s. 31</a:t>
            </a:r>
          </a:p>
          <a:p>
            <a:endParaRPr lang="da-DK" dirty="0"/>
          </a:p>
        </p:txBody>
      </p:sp>
      <p:pic>
        <p:nvPicPr>
          <p:cNvPr id="6" name="Pladsholder til indhold 3"/>
          <p:cNvPicPr>
            <a:picLocks noChangeAspect="1"/>
          </p:cNvPicPr>
          <p:nvPr/>
        </p:nvPicPr>
        <p:blipFill rotWithShape="1">
          <a:blip r:embed="rId2"/>
          <a:srcRect l="8497" t="30193" r="14013" b="34783"/>
          <a:stretch/>
        </p:blipFill>
        <p:spPr>
          <a:xfrm>
            <a:off x="1092925" y="2167804"/>
            <a:ext cx="9144000" cy="326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1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Visning</Template>
  <TotalTime>7135</TotalTime>
  <Words>1039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Arial</vt:lpstr>
      <vt:lpstr>Century Schoolbook</vt:lpstr>
      <vt:lpstr>Wingdings</vt:lpstr>
      <vt:lpstr>Wingdings 2</vt:lpstr>
      <vt:lpstr>View</vt:lpstr>
      <vt:lpstr>Historielærerforeningen 15.3.19</vt:lpstr>
      <vt:lpstr>Lidt baggrund</vt:lpstr>
      <vt:lpstr>Museumsdidaktik og udeskoledidaktik i historie på læreruddannelsen</vt:lpstr>
      <vt:lpstr>Lærerkompetencer og udeskole med historie</vt:lpstr>
      <vt:lpstr>PowerPoint-præsentation</vt:lpstr>
      <vt:lpstr>Hvad er det særlige så ved udeskoledidaktik med historie?</vt:lpstr>
      <vt:lpstr>Læringssløjfen – ”inde – ude – inde”</vt:lpstr>
      <vt:lpstr>Samarbejdsbaseret arbejdsform</vt:lpstr>
      <vt:lpstr>PowerPoint-præsentation</vt:lpstr>
      <vt:lpstr>Dialogisk pædagogik: Olga Dysthe</vt:lpstr>
      <vt:lpstr>Situationelle kvalifikationer og kompetencer. Helene Illeris og Lise Sattrup.</vt:lpstr>
      <vt:lpstr>Jakob Haahr (2005): Rammer, rum og pædagogiske metoder</vt:lpstr>
      <vt:lpstr>Didaktisk firfeltsmodel med virksomhedsformer (P. Brodersen 2015)</vt:lpstr>
      <vt:lpstr>Diskussionsforslag</vt:lpstr>
    </vt:vector>
  </TitlesOfParts>
  <Company>VIA University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Historielærerforeningen 15.3.19</dc:title>
  <dc:creator>Marianne Axelsen Leth (AX) | VIA</dc:creator>
  <cp:lastModifiedBy>Marianne Axelsen Leth (AX) | VIA</cp:lastModifiedBy>
  <cp:revision>14</cp:revision>
  <dcterms:created xsi:type="dcterms:W3CDTF">2019-03-13T10:21:47Z</dcterms:created>
  <dcterms:modified xsi:type="dcterms:W3CDTF">2019-03-18T09:17:36Z</dcterms:modified>
</cp:coreProperties>
</file>